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0"/>
  </p:notesMasterIdLst>
  <p:sldIdLst>
    <p:sldId id="256" r:id="rId2"/>
    <p:sldId id="257" r:id="rId3"/>
    <p:sldId id="260" r:id="rId4"/>
    <p:sldId id="262" r:id="rId5"/>
    <p:sldId id="271" r:id="rId6"/>
    <p:sldId id="27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58" r:id="rId28"/>
    <p:sldId id="25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a Milivojevic" initials="IM" lastIdx="2" clrIdx="0">
    <p:extLst>
      <p:ext uri="{19B8F6BF-5375-455C-9EA6-DF929625EA0E}">
        <p15:presenceInfo xmlns:p15="http://schemas.microsoft.com/office/powerpoint/2012/main" userId="a8b1f507f77e2c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0786" autoAdjust="0"/>
  </p:normalViewPr>
  <p:slideViewPr>
    <p:cSldViewPr snapToGrid="0">
      <p:cViewPr>
        <p:scale>
          <a:sx n="75" d="100"/>
          <a:sy n="75" d="100"/>
        </p:scale>
        <p:origin x="1498" y="22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45AD8-AD54-4F12-9986-85304729B56F}" type="datetimeFigureOut">
              <a:rPr lang="sr-Latn-RS" smtClean="0"/>
              <a:t>22.12.2022.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A96C5-E0F4-4075-964F-9920745245A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723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44179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46693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8736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847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9242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907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7740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/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14181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6008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52461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19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0940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5731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Latn-R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03715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2008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41256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07444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24073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27876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73465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31689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28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5869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3501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8425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 smtClean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4820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59981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655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0552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96C5-E0F4-4075-964F-9920745245A2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9700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966-6AC2-4447-9009-82EB7A3ED4B5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2377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1B0A7-EB3D-4F6F-9985-2864AEBF5E22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1539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373F-A06B-44D7-A9E6-E1D655E82265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4130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395C-63BD-4238-B255-1675755BE846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06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921C-BAA4-42D0-B950-9E1C44A4C9E8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20528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4151-D8E7-4730-B69F-2AD00C1E3029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6860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433A6-1942-444F-947E-95285C37C086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00941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E806-E955-4667-89CA-3FD393F98C34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0051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F8D-EF7F-4F73-895D-6D7A31134A5F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9734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8F939-15A8-4302-9D21-F16105DB2729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2673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B130E-E680-49A4-A312-C24D2B4297C4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8794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EBC0C-5BEA-401B-A544-2B40944455EF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8811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8B0F-DA76-4FF3-9085-CADF84638862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5655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D470-DBE3-4750-96E1-867AB0516272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2670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47FEC-C470-4C03-BBCD-225FE37B4364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7394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14EAF-5F7A-4EEF-96EA-5C107A49D911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6598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2E65-54AA-4D94-977E-1F49A81A4979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7018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A3C41A-31D2-4259-9E7A-9FF9EA36277B}" type="datetime1">
              <a:rPr lang="sr-Latn-RS" smtClean="0"/>
              <a:t>22.12.2022.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760F5-92EF-4677-8CE2-2E9076DEF49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0453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avi"/><Relationship Id="rId7" Type="http://schemas.openxmlformats.org/officeDocument/2006/relationships/image" Target="../media/image3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376" y="2248323"/>
            <a:ext cx="7080664" cy="2497186"/>
          </a:xfrm>
        </p:spPr>
        <p:txBody>
          <a:bodyPr/>
          <a:lstStyle/>
          <a:p>
            <a:pPr algn="ctr"/>
            <a:r>
              <a:rPr lang="sr-Cyrl-RS" sz="3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регуларности полагања тестова применом техника рачунарског </a:t>
            </a:r>
            <a:r>
              <a:rPr lang="sr-Cyrl-RS" sz="3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вида</a:t>
            </a:r>
            <a:r>
              <a:rPr lang="sr-Cyrl-RS" sz="2700" b="1" cap="all" dirty="0"/>
              <a:t/>
            </a:r>
            <a:br>
              <a:rPr lang="sr-Cyrl-RS" sz="2700" b="1" cap="all" dirty="0"/>
            </a:br>
            <a:r>
              <a:rPr lang="sr-Cyrl-RS" sz="2700" b="1" cap="all" dirty="0"/>
              <a:t/>
            </a:r>
            <a:br>
              <a:rPr lang="sr-Cyrl-RS" sz="2700" b="1" cap="all" dirty="0"/>
            </a:br>
            <a:r>
              <a:rPr lang="sr-Cyrl-RS" sz="2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ДИПЛОМСКИ РАД -</a:t>
            </a:r>
            <a:r>
              <a:rPr lang="sr-Latn-RS" sz="2700" dirty="0"/>
              <a:t/>
            </a:r>
            <a:br>
              <a:rPr lang="sr-Latn-RS" sz="2700" dirty="0"/>
            </a:br>
            <a:endParaRPr lang="sr-Latn-RS" sz="2700" dirty="0"/>
          </a:p>
        </p:txBody>
      </p:sp>
      <p:pic>
        <p:nvPicPr>
          <p:cNvPr id="2050" name="Picture 2" descr="Elektronski fakultet u Nis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34" y="455929"/>
            <a:ext cx="868544" cy="8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 sz="135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5612" y="435681"/>
            <a:ext cx="2413096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УНИВЕРЗИТЕТ У НИШУ</a:t>
            </a:r>
            <a:endParaRPr lang="sr-Latn-RS" altLang="sr-Latn-R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ЕЛЕКТРОНСКИ ФАКУЛТЕТ</a:t>
            </a:r>
            <a:endParaRPr lang="sr-Latn-RS" altLang="sr-Latn-R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Катедра за рачунарство</a:t>
            </a:r>
            <a:endParaRPr lang="sr-Cyrl-RS" altLang="sr-Latn-R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Универзитет у Нишу — Википедиј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76" y="455928"/>
            <a:ext cx="872079" cy="86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7346" y="5383617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Кандидат: Ивана Миливојевић 16704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65" y="5383617"/>
            <a:ext cx="468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Милосављевић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6942" y="620639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Ниш, 2022.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Одређивање положаја главе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302683"/>
            <a:ext cx="5216770" cy="3704665"/>
          </a:xfrm>
        </p:spPr>
        <p:txBody>
          <a:bodyPr>
            <a:noAutofit/>
          </a:bodyPr>
          <a:lstStyle/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неког објекта се посматра као његова релативна оријентација у односу на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камеру, а проблем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одређивања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позе се често назива Perspective-n-Point проблем или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PnP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Положај објекта се може одредити када постоји калибрисана камера и знају се локације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тачака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објекта, које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одговарају 2D пројекцијама на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слици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одређивање </a:t>
            </a:r>
            <a:r>
              <a:rPr lang="sr-Cyrl-C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положаја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главе потребно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знати 2D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координате неколико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тачака на слици (врх носа, врх браде, углови очију и углови усана</a:t>
            </a:r>
            <a:r>
              <a:rPr lang="sr-Cyrl-C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координате истих </a:t>
            </a:r>
            <a:r>
              <a:rPr lang="sr-Cyrl-C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тачака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10</a:t>
            </a:fld>
            <a:endParaRPr lang="sr-Latn-RS"/>
          </a:p>
        </p:txBody>
      </p:sp>
      <p:pic>
        <p:nvPicPr>
          <p:cNvPr id="4" name="Picture 3" descr="Requirements for Head Pose Estimatio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21" y="2114550"/>
            <a:ext cx="2721893" cy="20809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058030" y="4285031"/>
            <a:ext cx="259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Тачке за одређивање положаја главе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погледа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379" y="1556892"/>
            <a:ext cx="4421684" cy="4124949"/>
          </a:xfrm>
        </p:spPr>
        <p:txBody>
          <a:bodyPr>
            <a:normAutofit/>
          </a:bodyPr>
          <a:lstStyle/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Постоје два случаја праћења погледа: када треба одредити тачку на екрану у коју особа гледа, и када треба одредити тачку у сцени у коју особа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гледа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Један од најважнијих корака у одређивању смера гледања јесте детекција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зенице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Карактеристике ока: центар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полупречник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зенице,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локација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одсјаја рожњаче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полупречник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дужице 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контура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ока 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Latn-R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11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1" y="1354429"/>
            <a:ext cx="2954112" cy="184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327" y="3196545"/>
            <a:ext cx="213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Варијације у сликама очију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1" y="4072326"/>
            <a:ext cx="2954112" cy="1609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17" y="5681841"/>
            <a:ext cx="209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Значајне карактеристике ока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1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говора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96" y="1456698"/>
            <a:ext cx="8299708" cy="3146611"/>
          </a:xfrm>
        </p:spPr>
        <p:txBody>
          <a:bodyPr>
            <a:normAutofit/>
          </a:bodyPr>
          <a:lstStyle/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Аудио-снимци: алгоритми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најчешће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користе карактеристике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аудио сигнала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засноване на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фреквенцији за детекцију говора,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за препознавање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кривени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Марковљев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Видео-снимци: карактеристичне тачке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усана, карактеристике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 уста на нивоу пиксела,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конволуционе мреже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омбиновање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визуелних и аудио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података: аудио-визуелно препознавање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12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63" y="4289101"/>
            <a:ext cx="4944387" cy="1699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6048" y="5988363"/>
            <a:ext cx="3629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9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Аудио-визуелни систем за препознавање говора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7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праћење регуларности полагања тестова употребом камере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8837" y="2009060"/>
            <a:ext cx="8299708" cy="3146611"/>
          </a:xfrm>
        </p:spPr>
        <p:txBody>
          <a:bodyPr>
            <a:noAutofit/>
          </a:bodyPr>
          <a:lstStyle/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Реализовани прототип система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врши препознавање лица и детектује нерегуларности које се могу јавити током полагања, а то су најчешће окретање и причање. Поред тога, детектује се одсуство особе у кадру или присуство више особа, коришћење мобилног телефона, и гледање са стране. Притом, за време теста приказују се упозорења ученику и све детектоване спорне ситуације бележе 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видео-фајл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симулира полагање теста укључивањем тајмера, а надгледање се обавља обрадом учитаних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фрејмова са камере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Имплеметација: програмски језик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програмско окружење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Коришћене библиотеке: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OpenCV, Dlib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Чување података о тестовима и ученицима: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7606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праћење регуларности полагања тестова употребом </a:t>
            </a:r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камере 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компоненте </a:t>
            </a:r>
            <a:r>
              <a:rPr lang="sr-Latn-RS" dirty="0"/>
              <a:t/>
            </a:r>
            <a:br>
              <a:rPr lang="sr-Latn-RS" dirty="0"/>
            </a:b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20" y="2362025"/>
            <a:ext cx="6709906" cy="3146611"/>
          </a:xfrm>
        </p:spPr>
        <p:txBody>
          <a:bodyPr>
            <a:noAutofit/>
          </a:bodyPr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HeadPoseDetector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LivenessDetector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GazeDetector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SpeechDetector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FaceRecognizer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14</a:t>
            </a:fld>
            <a:endParaRPr lang="sr-Latn-RS"/>
          </a:p>
        </p:txBody>
      </p:sp>
      <p:pic>
        <p:nvPicPr>
          <p:cNvPr id="5" name="Picture 4" descr="C:\Users\ivana\Documents\DIPLOMSKI\diplomski\documentation\Grafik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71" y="2076945"/>
            <a:ext cx="5059367" cy="33506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83644" y="5389203"/>
            <a:ext cx="308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Компоненте система за надгледање полагања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96" y="2511705"/>
            <a:ext cx="6111735" cy="3258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9468" y="5972544"/>
            <a:ext cx="3076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Кориснички интерфејс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1250" y="499594"/>
            <a:ext cx="7053542" cy="10503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праћење регуларности полагања тестова употребом камере – кориснички интерфејс</a:t>
            </a:r>
            <a:r>
              <a:rPr lang="sr-Latn-RS" sz="3150" dirty="0"/>
              <a:t/>
            </a:r>
            <a:br>
              <a:rPr lang="sr-Latn-RS" sz="3150" dirty="0"/>
            </a:br>
            <a:endParaRPr lang="sr-Latn-RS" sz="31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905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658" y="286672"/>
            <a:ext cx="7053542" cy="10503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праћење регуларности полагања тестова употребом 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камере – обрада фрејмова </a:t>
            </a:r>
            <a:r>
              <a:rPr lang="sr-Latn-RS" sz="3150" dirty="0"/>
              <a:t/>
            </a:r>
            <a:br>
              <a:rPr lang="sr-Latn-RS" sz="3150" dirty="0"/>
            </a:br>
            <a:endParaRPr lang="sr-Latn-RS" sz="3150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48" y="1788160"/>
            <a:ext cx="3684062" cy="4622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9145" y="6410822"/>
            <a:ext cx="382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Дијаграм тока обраде фрејмова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696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32" y="1901005"/>
            <a:ext cx="4153916" cy="3146611"/>
          </a:xfrm>
        </p:spPr>
        <p:txBody>
          <a:bodyPr>
            <a:normAutofit/>
          </a:bodyPr>
          <a:lstStyle/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система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задужена за детекцију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објеката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забран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MobileSSD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Cyrl-R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 значаја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 биле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класе објеката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cellphone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Коришћен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је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модул за дубоко учење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библиотеке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17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8" y="5047616"/>
            <a:ext cx="5874096" cy="714725"/>
          </a:xfrm>
          <a:prstGeom prst="rect">
            <a:avLst/>
          </a:prstGeom>
          <a:ln w="6350" cap="rnd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2474" y="5876750"/>
            <a:ext cx="5888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Учитавање назива класа и мреже за детекцију објеката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48" y="1868457"/>
            <a:ext cx="4595645" cy="21807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87300" y="4150290"/>
            <a:ext cx="3838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Функција за детекцију објеката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688" y="610023"/>
            <a:ext cx="7053542" cy="1050398"/>
          </a:xfrm>
        </p:spPr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ObjectDetector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18</a:t>
            </a:fld>
            <a:endParaRPr lang="sr-Latn-RS"/>
          </a:p>
        </p:txBody>
      </p:sp>
      <p:sp>
        <p:nvSpPr>
          <p:cNvPr id="7" name="TextBox 6"/>
          <p:cNvSpPr txBox="1"/>
          <p:nvPr/>
        </p:nvSpPr>
        <p:spPr>
          <a:xfrm>
            <a:off x="2706107" y="5649361"/>
            <a:ext cx="3975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мобилних телефона (лево) и детекција две особе (десно)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15" y="2158835"/>
            <a:ext cx="3764249" cy="33046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4" y="2158835"/>
            <a:ext cx="3887391" cy="33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7434" y="342947"/>
            <a:ext cx="7053542" cy="1050398"/>
          </a:xfrm>
        </p:spPr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FaceDetector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51" y="1495058"/>
            <a:ext cx="8441878" cy="3146611"/>
          </a:xfrm>
        </p:spPr>
        <p:txBody>
          <a:bodyPr>
            <a:normAutofit/>
          </a:bodyPr>
          <a:lstStyle/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система задужена за детекцију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лица и карактеристичних тачака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лица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дабран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библиотеке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детекцију лица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Одабран је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Dlib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 за детекцију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карактеристичних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тачака лица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19</a:t>
            </a:fld>
            <a:endParaRPr lang="sr-Latn-RS"/>
          </a:p>
        </p:txBody>
      </p:sp>
      <p:pic>
        <p:nvPicPr>
          <p:cNvPr id="5" name="Picture 4" descr="https://929687.smushcdn.com/2633864/wp-content/uploads/2017/04/facial_landmarks_68markup.jpg?size=1080x870&amp;lossy=1&amp;strip=1&amp;webp=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5" y="3599727"/>
            <a:ext cx="2837350" cy="2480386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01" y="3599727"/>
            <a:ext cx="2609528" cy="24705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08" y="3599727"/>
            <a:ext cx="2590893" cy="2470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584" y="6080114"/>
            <a:ext cx="300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 карактеристичних тачака лица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4205" y="6080113"/>
            <a:ext cx="4850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лица и карактеристичних тачака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584798"/>
            <a:ext cx="7055380" cy="1400530"/>
          </a:xfrm>
        </p:spPr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3" y="1850946"/>
            <a:ext cx="8120937" cy="370657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чење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даљину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онлајн тестирање посебно добијају на значају у периоду пандемије</a:t>
            </a:r>
          </a:p>
          <a:p>
            <a:pPr algn="just"/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Превенција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„варања“ приликом тестирања: истовремено полагање, временско ограничење, различит редослед питања и понуђених одговора</a:t>
            </a:r>
          </a:p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Софтвери за праћење регуларности полагања онлајн тестова: праћење података са микрофона, камере и екрана</a:t>
            </a:r>
          </a:p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надгледање полагања: вештачка интелигенција</a:t>
            </a:r>
          </a:p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Технике рачунарског вида: праћење података са камере</a:t>
            </a:r>
          </a:p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Имплементација прототипа система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надгледање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полагања тестова употребом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камере</a:t>
            </a:r>
            <a:endParaRPr lang="sr-Cyrl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202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4227" y="656724"/>
            <a:ext cx="7053542" cy="1050398"/>
          </a:xfrm>
        </p:spPr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FaceDetector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3" y="1984121"/>
            <a:ext cx="8188239" cy="3146611"/>
          </a:xfrm>
        </p:spPr>
        <p:txBody>
          <a:bodyPr>
            <a:normAutofit/>
          </a:bodyPr>
          <a:lstStyle/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Поравнање лица: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како би се побољшали алгоритми који ће се примењивати над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лицем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ентрира лице на слици и поставља га тако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 очи буду на хоризонталној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линији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20</a:t>
            </a:fld>
            <a:endParaRPr lang="sr-Latn-R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1" y="3691999"/>
            <a:ext cx="3880841" cy="2259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8386" y="6026151"/>
            <a:ext cx="332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Оригинални фрејм и поравнато лице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27" y="3723150"/>
            <a:ext cx="4244276" cy="22598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1186" y="6026151"/>
            <a:ext cx="3668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Рачунање ротационе матрице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HeadPoseDetector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3" y="1646878"/>
            <a:ext cx="8430817" cy="3146611"/>
          </a:xfrm>
        </p:spPr>
        <p:txBody>
          <a:bodyPr>
            <a:normAutofit/>
          </a:bodyPr>
          <a:lstStyle/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задужена за детекцију окретања</a:t>
            </a:r>
          </a:p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Одређивање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положаја главе врши се коришћењем функције </a:t>
            </a:r>
            <a:r>
              <a:rPr lang="sr-Cyrl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solvePnP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која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као параметре има низ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тачака лица, низ одговарајућих тачака на слици (2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тач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лица), унутрашњу матрицу камере, низ коефицијената дисторзије, и, опционо, метод за решавање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PNP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</a:t>
            </a:r>
            <a:endParaRPr lang="sr-Cyrl-R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21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2" y="4013010"/>
            <a:ext cx="4144621" cy="12434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74820" y="5376944"/>
            <a:ext cx="3418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Налажење углова ротације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48" y="3519491"/>
            <a:ext cx="2203993" cy="203577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22" y="3519491"/>
            <a:ext cx="2158522" cy="2035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6674" y="5584993"/>
            <a:ext cx="306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Ситуација када је глава усмерена право и на доле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LivenessDetector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369" y="1451966"/>
                <a:ext cx="5604659" cy="536486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проверу да ли је лице „живо“, односно да ли </a:t>
                </a:r>
                <a:r>
                  <a:rPr lang="sr-Latn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је 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камери подметнута слика лица,</a:t>
                </a:r>
                <a:r>
                  <a:rPr lang="sr-Cyrl-C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бројани </a:t>
                </a:r>
                <a:r>
                  <a:rPr lang="sr-Latn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 </a:t>
                </a:r>
                <a:r>
                  <a:rPr lang="sr-Cyrl-C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трептаји ока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у одређеном временском 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интервалу</a:t>
                </a:r>
                <a:endParaRPr lang="sr-Cyrl-C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 детекцију трептаја ока коришћена је метрика EAR</a:t>
                </a:r>
                <a:r>
                  <a:rPr lang="sr-Latn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Eye Aspect Ratio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/>
                <a:r>
                  <a:rPr lang="sr-Cyrl-R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Постоји 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релација између ширине и висине региона ока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Cyrl-RS" i="1">
                          <a:latin typeface="Cambria Math" panose="02040503050406030204" pitchFamily="18" charset="0"/>
                        </a:rPr>
                        <m:t>𝐸𝐴𝑅</m:t>
                      </m:r>
                      <m:r>
                        <a:rPr lang="sr-Cyrl-R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 ||+||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2||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sr-Cyrl-R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sr-Cyrl-RS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sr-Cyrl-R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где 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Cyrl-R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r-Cyrl-R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Cyrl-C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Cyrl-R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r-Cyrl-RS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sr-Cyrl-C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тачке које одређују </a:t>
                </a:r>
                <a:r>
                  <a:rPr lang="sr-Cyrl-C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око</a:t>
                </a:r>
                <a:endParaRPr lang="sr-Cyrl-R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Ова величина је приближно константна (око 0,25) док је око отворено, а нагло опада ка нули када се деси </a:t>
                </a:r>
                <a:r>
                  <a:rPr lang="sr-Cyrl-R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трептај</a:t>
                </a:r>
              </a:p>
              <a:p>
                <a:pPr algn="just"/>
                <a:endParaRPr lang="sr-Latn-RS" dirty="0" smtClean="0"/>
              </a:p>
              <a:p>
                <a:pPr marL="0" indent="0" algn="just">
                  <a:buNone/>
                </a:pPr>
                <a:endParaRPr lang="sr-Latn-R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369" y="1451966"/>
                <a:ext cx="5604659" cy="5364866"/>
              </a:xfrm>
              <a:blipFill>
                <a:blip r:embed="rId3"/>
                <a:stretch>
                  <a:fillRect l="-435" t="-568" r="-108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22</a:t>
            </a:fld>
            <a:endParaRPr lang="sr-Latn-RS"/>
          </a:p>
        </p:txBody>
      </p:sp>
      <p:pic>
        <p:nvPicPr>
          <p:cNvPr id="4" name="Picture 3" descr="https://929687.smushcdn.com/2633864/wp-content/uploads/2017/04/blink_detection_plot.jpg?lossy=1&amp;strip=1&amp;webp=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13" y="2002421"/>
            <a:ext cx="2904160" cy="19107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7147" y="3996486"/>
            <a:ext cx="275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трептаја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GazeDetector</a:t>
            </a:r>
            <a:r>
              <a:rPr lang="sr-Latn-R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293" y="1551138"/>
            <a:ext cx="7742498" cy="3146611"/>
          </a:xfrm>
        </p:spPr>
        <p:txBody>
          <a:bodyPr>
            <a:normAutofit/>
          </a:bodyPr>
          <a:lstStyle/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задужена за детекцију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постоји гледање ван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екрана 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Издвајање ока са слике на основу карактерстичних тачака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Проналажење центра зенице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23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3607256"/>
            <a:ext cx="4576947" cy="21473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4710" y="5796169"/>
            <a:ext cx="4617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Функција за одређивање правца погледа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55" y="3607256"/>
            <a:ext cx="3610521" cy="214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039" y="5796169"/>
            <a:ext cx="2510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зеница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SpeechDetector</a:t>
            </a:r>
            <a:r>
              <a:rPr lang="sr-Latn-RS" sz="32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2" y="1521421"/>
            <a:ext cx="8527023" cy="3146611"/>
          </a:xfrm>
        </p:spPr>
        <p:txBody>
          <a:bodyPr>
            <a:normAutofit/>
          </a:bodyPr>
          <a:lstStyle/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задужена за детекцију причања</a:t>
            </a:r>
          </a:p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раћење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покрета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усана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мерењем растојања између карактеристичних тачака горње и доње усне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је иницијализован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сликом ученика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базе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података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24</a:t>
            </a:fld>
            <a:endParaRPr lang="sr-Latn-RS"/>
          </a:p>
        </p:txBody>
      </p:sp>
      <p:pic>
        <p:nvPicPr>
          <p:cNvPr id="6" name="Picture 5" descr="C:\Users\ivana\Documents\DIPLOMSKI\diplomski\speech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0" y="3507600"/>
            <a:ext cx="4999205" cy="2019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633487" y="5650017"/>
            <a:ext cx="345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зависности вероватноће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присутности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гласовне активности од времена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4" y="3507601"/>
            <a:ext cx="1715324" cy="19921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68" y="3507600"/>
            <a:ext cx="1730286" cy="19921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573" y="5567458"/>
            <a:ext cx="3649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Карактеристичне тачке усана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FaceRecognizer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77" y="1427778"/>
            <a:ext cx="8296023" cy="342870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система задужена за препознавање лица</a:t>
            </a:r>
          </a:p>
          <a:p>
            <a:pPr algn="just"/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лица коришћен је модел мреже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ResNet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Dlib</a:t>
            </a:r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библиотеке</a:t>
            </a:r>
            <a:endParaRPr lang="sr-Cyrl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Мрежа генерише 128 јединствених реалних вредности које описују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лице</a:t>
            </a:r>
            <a:endParaRPr lang="sr-Cyrl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Дескриптори за иницијалну слику (из базе) и улазну слику (са камере) рачунају се коришћењем функције </a:t>
            </a:r>
            <a:r>
              <a:rPr lang="sr-Cyrl-R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compute_face_descriptor,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којој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 као параметри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прослеђују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поравната слика лица и карактеристичне тачке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лица</a:t>
            </a:r>
          </a:p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Ове две слике су упоређиване, тачније, упоређивани су њихови дескриптори </a:t>
            </a:r>
            <a:r>
              <a:rPr lang="sr-Cyrl-RS" sz="2200" dirty="0"/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уколико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је разлика између њих већа од 0,5 сматра се да лице није препознато</a:t>
            </a:r>
          </a:p>
          <a:p>
            <a:pPr algn="just"/>
            <a:endParaRPr lang="sr-Latn-R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25</a:t>
            </a:fld>
            <a:endParaRPr lang="sr-Latn-R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86" y="4713327"/>
            <a:ext cx="4259674" cy="10150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539882" y="5831540"/>
            <a:ext cx="409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27: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Рачунање дескриптора слика лица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генерисаног извештаја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26</a:t>
            </a:fld>
            <a:endParaRPr lang="sr-Latn-RS"/>
          </a:p>
        </p:txBody>
      </p:sp>
      <p:pic>
        <p:nvPicPr>
          <p:cNvPr id="4" name="ful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630" y="2247186"/>
            <a:ext cx="3657600" cy="2743200"/>
          </a:xfrm>
          <a:prstGeom prst="rect">
            <a:avLst/>
          </a:prstGeom>
        </p:spPr>
      </p:pic>
      <p:pic>
        <p:nvPicPr>
          <p:cNvPr id="5" name="rep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9491" y="2225181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7672" y="5141374"/>
            <a:ext cx="2958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Снимак 1: Комплетно полагање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7163" y="5141374"/>
            <a:ext cx="313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Снимак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Нерегуларне ситуације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9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84275"/>
            <a:ext cx="8231713" cy="3362415"/>
          </a:xfrm>
        </p:spPr>
        <p:txBody>
          <a:bodyPr>
            <a:noAutofit/>
          </a:bodyPr>
          <a:lstStyle/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Вештачка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интелигенција и машинско учење значајно су унапредили и аутоматизовали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праћења полагања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овом раду фокус је био на обради података са камере приликом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надгледања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тестирања </a:t>
            </a:r>
            <a:endParaRPr lang="sr-Cyrl-R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објеката и препознавање лица данас се најчешће реализују коришћењем метода дубоког учења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праћење покрета главе и очију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довољно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резултати се могу добити и уз одређене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апроксимације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причања може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 вршити праћењем покрета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усана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надгледање полагања је дао задовољавајуће резултате, а неки од његових недостатака су то што камера има увид у ограничени део простора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 што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провера да ли је лице реално може генерисати погрешне закључке</a:t>
            </a:r>
          </a:p>
          <a:p>
            <a:pPr algn="just"/>
            <a:endParaRPr lang="ru-R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Cyrl-RS" sz="1350" dirty="0"/>
          </a:p>
          <a:p>
            <a:pPr algn="just"/>
            <a:endParaRPr lang="sr-Cyrl-R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Cyrl-R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Latn-RS" sz="1200" dirty="0"/>
          </a:p>
          <a:p>
            <a:endParaRPr lang="sr-Latn-R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926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253" y="3005993"/>
            <a:ext cx="7053542" cy="1050398"/>
          </a:xfrm>
        </p:spPr>
        <p:txBody>
          <a:bodyPr/>
          <a:lstStyle/>
          <a:p>
            <a:pPr algn="ctr"/>
            <a:r>
              <a:rPr lang="sr-Cyrl-RS" sz="4400" dirty="0" smtClean="0"/>
              <a:t>Хвала на пажњи!</a:t>
            </a:r>
            <a:endParaRPr lang="sr-Latn-R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28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639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Софтвери за праћење регуларности полагања тестова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4" y="2407024"/>
            <a:ext cx="7644163" cy="3146611"/>
          </a:xfrm>
        </p:spPr>
        <p:txBody>
          <a:bodyPr>
            <a:no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 су у питању тестови чији интегритет треба очувати, треба одабрати неки од напреднијих софтвера за тестирање који нуде и праћење регуларности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полагања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Ови софтвери проширују могућности платформи за учење и тестирање </a:t>
            </a:r>
          </a:p>
          <a:p>
            <a:pPr algn="just"/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 могућности за праћење полагања: </a:t>
            </a:r>
          </a:p>
          <a:p>
            <a:pPr marL="642938" lvl="1" indent="-342900" algn="just">
              <a:buAutoNum type="arabicPeriod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надгледање уживо </a:t>
            </a:r>
          </a:p>
          <a:p>
            <a:pPr marL="642938" lvl="1" indent="-342900" algn="just">
              <a:buAutoNum type="arabicPeriod"/>
            </a:pP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снимање и касније </a:t>
            </a:r>
            <a:r>
              <a:rPr lang="sr-Cyrl-R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прегледање снимака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2938" lvl="1" indent="-342900" algn="just">
              <a:buAutoNum type="arabicPeriod"/>
            </a:pPr>
            <a:r>
              <a:rPr lang="sr-Cyrl-R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праћење</a:t>
            </a:r>
            <a:endParaRPr lang="sr-Latn-R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523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праћење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44" y="1506850"/>
            <a:ext cx="8002100" cy="5239390"/>
          </a:xfrm>
        </p:spPr>
        <p:txBody>
          <a:bodyPr>
            <a:normAutofit fontScale="77500" lnSpcReduction="20000"/>
          </a:bodyPr>
          <a:lstStyle/>
          <a:p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 за праћење </a:t>
            </a: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микрофона:</a:t>
            </a: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разговора</a:t>
            </a: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гласа</a:t>
            </a: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</a:t>
            </a: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кључних </a:t>
            </a: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речи</a:t>
            </a:r>
          </a:p>
          <a:p>
            <a:pPr>
              <a:buFontTx/>
              <a:buChar char="-"/>
            </a:pP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 за праћење екрана:</a:t>
            </a: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Сликање и снимање теста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Напуштање теста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Отварање других прозора, апликација и фајлова</a:t>
            </a:r>
          </a:p>
          <a:p>
            <a:pPr>
              <a:buFontTx/>
              <a:buChar char="-"/>
            </a:pP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 за праћење </a:t>
            </a:r>
            <a:r>
              <a:rPr lang="sr-Cyrl-R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камере: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других особа и недозвољених предмета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лица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sr-Cyrl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окретања и гледања са стране</a:t>
            </a:r>
            <a:endParaRPr lang="sr-Cyrl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dirty="0" smtClean="0"/>
          </a:p>
          <a:p>
            <a:pPr marL="0" indent="0">
              <a:buNone/>
            </a:pPr>
            <a:endParaRPr lang="sr-Cyrl-R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4</a:t>
            </a:fld>
            <a:endParaRPr lang="sr-Latn-RS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45" y="1440697"/>
            <a:ext cx="4054949" cy="2171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8735" y="3646920"/>
            <a:ext cx="480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1: Аутоматско надгледање полагања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8882" y="679579"/>
            <a:ext cx="7053542" cy="10503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праћење 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sr-Latn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Honorlock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3420809"/>
            <a:ext cx="3932837" cy="2596995"/>
          </a:xfrm>
          <a:prstGeom prst="rect">
            <a:avLst/>
          </a:prstGeom>
        </p:spPr>
      </p:pic>
      <p:pic>
        <p:nvPicPr>
          <p:cNvPr id="6" name="Picture 5" descr="undefined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17" y="3420810"/>
            <a:ext cx="3720727" cy="2596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016455" y="6017804"/>
            <a:ext cx="531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2: Одабир функционалности система (лево) и приказ извештаја (десно)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98882" y="1723722"/>
            <a:ext cx="8047278" cy="1703344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Комбинује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праћење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људским надгледањем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полагања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Скенира просторију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којој се полаже тест и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онемогућава приступ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другим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веб-сајтовима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користи биометријске методе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током,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већ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 полагања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sr-Cyrl-RS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955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5844" y="679579"/>
            <a:ext cx="7053542" cy="10503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Аутоматско праћење 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sr-Latn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Mercer </a:t>
            </a:r>
            <a:r>
              <a:rPr lang="sr-Latn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sr-Latn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Mettl</a:t>
            </a:r>
            <a:r>
              <a:rPr lang="sr-Cyrl-R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Cyrl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https://mettl.com/prelogin/resources/images/pages/proctorPlus/Mettl-Secure-Browser.png?v=126.8.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0" y="3235734"/>
            <a:ext cx="4653279" cy="2898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527844" y="6133847"/>
            <a:ext cx="399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3: Полагање теста уз коришћење безбедног претраживача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98884" y="1729977"/>
            <a:ext cx="7796360" cy="80789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sr-Latn-RS" dirty="0" smtClean="0"/>
          </a:p>
          <a:p>
            <a:pPr algn="just"/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се користити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као комплетна платформа за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тестирање</a:t>
            </a:r>
          </a:p>
          <a:p>
            <a:pPr algn="just"/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Врши препознавање лица у одређеним </a:t>
            </a:r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временским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интервалима</a:t>
            </a:r>
          </a:p>
          <a:p>
            <a:pPr algn="just"/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Нуди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безбедни претраживач</a:t>
            </a:r>
            <a:endParaRPr lang="sr-Cyrl-R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1905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Технике рачунарског вида за праћење регуларности полагања тестова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4" y="3711389"/>
            <a:ext cx="6709906" cy="3146611"/>
          </a:xfrm>
        </p:spPr>
        <p:txBody>
          <a:bodyPr>
            <a:norm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објеката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лица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Одређивање положаја главе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погледа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говора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7</a:t>
            </a:fld>
            <a:endParaRPr lang="sr-Latn-RS"/>
          </a:p>
        </p:txBody>
      </p:sp>
      <p:sp>
        <p:nvSpPr>
          <p:cNvPr id="4" name="Rectangle 3"/>
          <p:cNvSpPr/>
          <p:nvPr/>
        </p:nvSpPr>
        <p:spPr>
          <a:xfrm>
            <a:off x="484584" y="1985328"/>
            <a:ext cx="8151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r-Latn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Рачунарски вид </a:t>
            </a:r>
            <a:r>
              <a:rPr lang="sr-Latn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је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</a:t>
            </a:r>
            <a:r>
              <a:rPr lang="sr-Latn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рачунарства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чији је основни </a:t>
            </a:r>
            <a:r>
              <a:rPr lang="sr-Latn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циљ обука рачунара да постигну висок ниво разумевања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дигиталних слика и видео-снимака, при чему се тежи аутоматизацији задатака које може да обави човеков визуелни систем. </a:t>
            </a:r>
            <a:endParaRPr lang="sr-Latn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објеката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3" y="3249069"/>
            <a:ext cx="7277060" cy="3146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Традиционалне методе:</a:t>
            </a: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Viola-Jones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Cyrl-R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HOG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Оriented 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Методе дубоког учења: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Convolutional Neural Network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(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Only Look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Shot MultiBox </a:t>
            </a:r>
            <a:r>
              <a:rPr lang="sr-Cyrl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8</a:t>
            </a:fld>
            <a:endParaRPr lang="sr-Latn-RS"/>
          </a:p>
        </p:txBody>
      </p:sp>
      <p:sp>
        <p:nvSpPr>
          <p:cNvPr id="4" name="Rectangle 3"/>
          <p:cNvSpPr/>
          <p:nvPr/>
        </p:nvSpPr>
        <p:spPr>
          <a:xfrm>
            <a:off x="484583" y="1372428"/>
            <a:ext cx="76332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Детекција објеката је рачунарска техника која се бави проналажењем објеката </a:t>
            </a:r>
            <a:r>
              <a:rPr lang="sr-Cyrl-R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дигиталним сликама и видео-снимцима</a:t>
            </a:r>
            <a:r>
              <a:rPr lang="sr-Cyrl-C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Cyrl-C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Поред </a:t>
            </a:r>
            <a:r>
              <a:rPr lang="sr-Cyrl-C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информације о класи објекта, као резултат </a:t>
            </a:r>
            <a:r>
              <a:rPr lang="sr-Cyrl-C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детекције се </a:t>
            </a:r>
            <a:r>
              <a:rPr lang="sr-Cyrl-C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добија и информација о његовој локацији на </a:t>
            </a:r>
            <a:r>
              <a:rPr lang="sr-Cyrl-C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слици.</a:t>
            </a:r>
            <a:endParaRPr lang="sr-Latn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612" y="2855675"/>
            <a:ext cx="1966047" cy="1978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2719" y="4878776"/>
            <a:ext cx="247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4: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Детекција објеката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слици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Препознавање лица</a:t>
            </a:r>
            <a:endParaRPr lang="sr-Latn-R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81" y="2968915"/>
            <a:ext cx="3479280" cy="3146611"/>
          </a:xfrm>
        </p:spPr>
        <p:txBody>
          <a:bodyPr/>
          <a:lstStyle/>
          <a:p>
            <a:pPr marL="0" indent="0">
              <a:buNone/>
            </a:pP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Алгоритми:</a:t>
            </a:r>
          </a:p>
          <a:p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Eigenfaces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Fisherfaces</a:t>
            </a:r>
            <a:endParaRPr lang="sr-Latn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</a:t>
            </a: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sr-Cyrl-R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дубоког учења</a:t>
            </a:r>
            <a:endParaRPr lang="sr-Latn-R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60F5-92EF-4677-8CE2-2E9076DEF495}" type="slidenum">
              <a:rPr lang="sr-Latn-RS" smtClean="0"/>
              <a:t>9</a:t>
            </a:fld>
            <a:endParaRPr lang="sr-Latn-RS"/>
          </a:p>
        </p:txBody>
      </p:sp>
      <p:sp>
        <p:nvSpPr>
          <p:cNvPr id="4" name="Rectangle 3"/>
          <p:cNvSpPr/>
          <p:nvPr/>
        </p:nvSpPr>
        <p:spPr>
          <a:xfrm>
            <a:off x="484710" y="1394400"/>
            <a:ext cx="7729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Препознавање </a:t>
            </a:r>
            <a:r>
              <a:rPr lang="sr-Cyrl-RS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лица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је процес утврђивања коме одређено лице са слике припада, односно упоређивање неког лица са познатим лицима из базе података у циљу проналажења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поклапања.</a:t>
            </a:r>
            <a:endParaRPr lang="sr-Latn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EigenFac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90" y="2794930"/>
            <a:ext cx="2260328" cy="20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fw_people_training_images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0" y="2796868"/>
            <a:ext cx="2534290" cy="20614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319113" y="4950845"/>
            <a:ext cx="415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5: Тренинг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лица (лево) и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својствена </a:t>
            </a:r>
            <a:r>
              <a:rPr lang="sr-Cyrl-R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лица (десно)</a:t>
            </a:r>
            <a:endParaRPr 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2323</TotalTime>
  <Words>1515</Words>
  <Application>Microsoft Office PowerPoint</Application>
  <PresentationFormat>On-screen Show (4:3)</PresentationFormat>
  <Paragraphs>241</Paragraphs>
  <Slides>28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Праћење регуларности полагања тестова применом техника рачунарског вида  - ДИПЛОМСКИ РАД - </vt:lpstr>
      <vt:lpstr>Увод</vt:lpstr>
      <vt:lpstr>Софтвери за праћење регуларности полагања тестова</vt:lpstr>
      <vt:lpstr>Аутоматско праћење</vt:lpstr>
      <vt:lpstr>PowerPoint Presentation</vt:lpstr>
      <vt:lpstr>PowerPoint Presentation</vt:lpstr>
      <vt:lpstr>Технике рачунарског вида за праћење регуларности полагања тестова</vt:lpstr>
      <vt:lpstr>Детекција објеката</vt:lpstr>
      <vt:lpstr>Препознавање лица</vt:lpstr>
      <vt:lpstr>Одређивање положаја главе</vt:lpstr>
      <vt:lpstr>Праћење погледа</vt:lpstr>
      <vt:lpstr>Детекција говора</vt:lpstr>
      <vt:lpstr>Систем за праћење регуларности полагања тестова употребом камере</vt:lpstr>
      <vt:lpstr>Систем за праћење регуларности полагања тестова употребом камере – компоненте  </vt:lpstr>
      <vt:lpstr>PowerPoint Presentation</vt:lpstr>
      <vt:lpstr>PowerPoint Presentation</vt:lpstr>
      <vt:lpstr>ObjectDetector</vt:lpstr>
      <vt:lpstr>ObjectDetector</vt:lpstr>
      <vt:lpstr>FaceDetector</vt:lpstr>
      <vt:lpstr>FaceDetector</vt:lpstr>
      <vt:lpstr>HeadPoseDetector</vt:lpstr>
      <vt:lpstr>LivenessDetector</vt:lpstr>
      <vt:lpstr>GazeDetector </vt:lpstr>
      <vt:lpstr>SpeechDetector </vt:lpstr>
      <vt:lpstr>FaceRecognizer</vt:lpstr>
      <vt:lpstr>Пример генерисаног извештаја</vt:lpstr>
      <vt:lpstr>Закључак</vt:lpstr>
      <vt:lpstr>Хвала на пажњи!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Праћење регуларности полагања тестова применом техника рачунарског вида  - ДИПЛОМСКИ РАД -</dc:title>
  <dc:creator>Ivana Milivojevic</dc:creator>
  <cp:lastModifiedBy>Ivana Milivojevic</cp:lastModifiedBy>
  <cp:revision>284</cp:revision>
  <dcterms:created xsi:type="dcterms:W3CDTF">2022-12-21T17:44:33Z</dcterms:created>
  <dcterms:modified xsi:type="dcterms:W3CDTF">2022-12-23T08:39:21Z</dcterms:modified>
</cp:coreProperties>
</file>